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74" r:id="rId5"/>
    <p:sldId id="276" r:id="rId6"/>
    <p:sldId id="281" r:id="rId7"/>
    <p:sldId id="266" r:id="rId8"/>
    <p:sldId id="278" r:id="rId9"/>
    <p:sldId id="265" r:id="rId10"/>
    <p:sldId id="279" r:id="rId11"/>
    <p:sldId id="267" r:id="rId12"/>
    <p:sldId id="282" r:id="rId13"/>
    <p:sldId id="268" r:id="rId14"/>
    <p:sldId id="284" r:id="rId15"/>
    <p:sldId id="269" r:id="rId16"/>
    <p:sldId id="270" r:id="rId17"/>
    <p:sldId id="272" r:id="rId18"/>
    <p:sldId id="285" r:id="rId19"/>
    <p:sldId id="283" r:id="rId20"/>
    <p:sldId id="273" r:id="rId21"/>
    <p:sldId id="288" r:id="rId22"/>
    <p:sldId id="289" r:id="rId23"/>
    <p:sldId id="287" r:id="rId24"/>
    <p:sldId id="280" r:id="rId25"/>
    <p:sldId id="286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ía Cagigas" initials="MC" lastIdx="1" clrIdx="0">
    <p:extLst>
      <p:ext uri="{19B8F6BF-5375-455C-9EA6-DF929625EA0E}">
        <p15:presenceInfo xmlns:p15="http://schemas.microsoft.com/office/powerpoint/2012/main" userId="db23f267f39d95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D6D6D4"/>
    <a:srgbClr val="868781"/>
    <a:srgbClr val="62635D"/>
    <a:srgbClr val="434343"/>
    <a:srgbClr val="222220"/>
    <a:srgbClr val="F4A18D"/>
    <a:srgbClr val="3D4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8B780-DEA7-45DA-8462-939F22865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1EF689-E7AC-4B95-AF2E-68832F990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02FAE4-DA03-45C2-9D7E-34EF1529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A7CCB5-BFE9-45AD-9245-8B913642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2DC7C3-8A74-42F2-842F-64B6530A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92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B4C68-E2CC-4961-B2AD-D5B324DC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C93BF0-27F6-4DF2-81D6-8DE3651C7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4D346D-53CD-42AD-820E-82238C67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23EFEA-1011-4185-9D16-17834A77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89EBCA-3A1A-4A6C-A5F1-ED8FDA88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48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22CD23-7E63-497D-BB8B-FC976DD90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A6FCD4-2AE4-4689-B48F-1A6CB39B4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658496-0B22-4E2A-95A2-D6007978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13373C-0F82-4807-AE41-444023F7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F21FAA-FFC6-40FE-A30D-F42749D3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90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F9D48-A7F2-4833-B2C5-1DDC4902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86D8B-C640-498C-B73B-F88CF366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65BC98-FE00-49BF-8C27-36B5A4EE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E427D7-92AB-4965-9A82-E9D78EB3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C9F4ED-CD85-4D10-B673-CBD927F6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36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EC4CE-DE34-4169-9EA1-A2BC30D5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03C506-B2A5-46D6-A7EA-9EC1B5580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5561D6-85AE-4352-9A36-54DDE5F3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7CE153-38F7-4D1F-8CC2-BC3CAE19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3E9E74-37F9-4E36-8E87-F9FBEA14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01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0348E-1014-4301-B692-68EB2B98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5236CD-20FD-4B9B-A5FE-CB0C3B6D7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F32CDC-161A-4FD9-A22B-65D0A84A4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150734-1651-4F27-8BED-53D1955B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CA5169-0960-4DA3-80DD-7E18AD82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B6E1CC-970F-404C-8C07-0F4CD13E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3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636FD-DBBF-4714-8026-538FFED7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4250DC-61BF-417A-A961-D2AF77735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8F01BB-CB69-45C8-85A7-8846404B0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8D8A24-02A3-430C-B38F-0FD619ECB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AB76A3-16CE-48DC-AFB7-65DF777CB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C8BCE33-937E-425E-BC7A-595C3E7B6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055CB9-CA38-4A2F-AB6D-0846D117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56EA23-1CB2-4224-B95E-5B2E7DDA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88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7D96-8B78-4C34-A6EC-EB01353E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7AF49B-0CD7-4F72-9F87-4E8CD40C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9D3A0B-1B74-48DD-8328-3C62CE74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4B6B04-4B96-4E7B-A03F-791A548F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9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6D06FD-F4B7-4C1A-85D0-C4883BB5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CC5E25-3D5A-4CFC-91D3-FCDA3A75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DE1D6C-CEAF-48AA-8967-D6F8F6F4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8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0EC4F-A53F-4A24-AD48-604D60C0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693D14-8F6B-43F5-AF43-D31148FF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40B18E-DE08-4FE7-A8D6-D780D47A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149830-2AA5-4188-A999-25D6D8A6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41448D-A4F8-4838-BD85-AC18313E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B1B716-379C-498A-8B26-0F4E504E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42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51420-3D68-47C7-BFFA-65F3237A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0BB3E1C-485B-47C8-90FD-7C9C56F69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4DBD2C-96ED-4776-A8C1-804BD711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F83CF3-064F-40DF-99C5-69F5770B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0A5902-7E60-42CE-9180-CBB9BC4D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F009BD-58D4-4FAC-AADC-6D8F46E4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52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797E84-163D-4A7F-BDE4-839B94E4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97DB74-EFA3-45CC-8A3F-86507012D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82EBF4-6BF0-45B8-BABC-43BC2529A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36BC-258D-4578-9870-DB44B602896D}" type="datetimeFigureOut">
              <a:rPr lang="es-ES" smtClean="0"/>
              <a:t>16/03/2021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1D52CA-3E29-4B53-9561-5542622F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F38AA-F155-4DEE-BB7E-48874863E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47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7E2A3DC-FC82-40DE-83E9-45EE9CDF5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2"/>
          <a:stretch/>
        </p:blipFill>
        <p:spPr>
          <a:xfrm>
            <a:off x="10310502" y="0"/>
            <a:ext cx="1945263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B258D38-E42C-488F-AAD1-0A87D0F0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365" y="0"/>
            <a:ext cx="10244667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018ACF5-287B-4C07-A6F4-5751F7B225E2}"/>
              </a:ext>
            </a:extLst>
          </p:cNvPr>
          <p:cNvSpPr/>
          <p:nvPr/>
        </p:nvSpPr>
        <p:spPr>
          <a:xfrm rot="18969186">
            <a:off x="827215" y="1192662"/>
            <a:ext cx="13662294" cy="7509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6626414" y="1857559"/>
            <a:ext cx="6944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</a:t>
            </a:r>
          </a:p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LEARNING </a:t>
            </a:r>
          </a:p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PROJECT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2BC0C69-AFFF-47D6-88E4-843DF2CEBCA2}"/>
              </a:ext>
            </a:extLst>
          </p:cNvPr>
          <p:cNvSpPr txBox="1"/>
          <p:nvPr/>
        </p:nvSpPr>
        <p:spPr>
          <a:xfrm>
            <a:off x="6703054" y="4135106"/>
            <a:ext cx="5331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MARÍA</a:t>
            </a:r>
          </a:p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CAGIGAS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EF800E2-B3C0-4806-8EA7-1AA4E4B9EE48}"/>
              </a:ext>
            </a:extLst>
          </p:cNvPr>
          <p:cNvSpPr txBox="1"/>
          <p:nvPr/>
        </p:nvSpPr>
        <p:spPr>
          <a:xfrm>
            <a:off x="6703054" y="5078098"/>
            <a:ext cx="533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738C136-6001-43A9-B898-13D58B9DF102}"/>
              </a:ext>
            </a:extLst>
          </p:cNvPr>
          <p:cNvSpPr/>
          <p:nvPr/>
        </p:nvSpPr>
        <p:spPr>
          <a:xfrm>
            <a:off x="9921702" y="1417792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58F6309-D6FA-4482-9052-1998F721EB8A}"/>
              </a:ext>
            </a:extLst>
          </p:cNvPr>
          <p:cNvSpPr/>
          <p:nvPr/>
        </p:nvSpPr>
        <p:spPr>
          <a:xfrm>
            <a:off x="9792102" y="1573455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05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69D70E9E-D4F8-44B3-B8D9-8BF3F410A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553774" y="3971386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4726671" y="3827685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86489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89156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836444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695046" y="-3125404"/>
            <a:ext cx="15731811" cy="10369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01.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8CF5E4-2919-47B1-8B37-E426B7170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" y="2412393"/>
            <a:ext cx="942852" cy="942852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E1C6A80-C0B2-4FDA-9498-EA03D683F14D}"/>
              </a:ext>
            </a:extLst>
          </p:cNvPr>
          <p:cNvCxnSpPr/>
          <p:nvPr/>
        </p:nvCxnSpPr>
        <p:spPr>
          <a:xfrm>
            <a:off x="3794760" y="3080493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DE58313-36B0-42B7-B31D-475F7284E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77" y="2372248"/>
            <a:ext cx="943200" cy="943200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86F2F1F-79C3-4A44-97DF-EFA89CA84CC5}"/>
              </a:ext>
            </a:extLst>
          </p:cNvPr>
          <p:cNvCxnSpPr>
            <a:cxnSpLocks/>
          </p:cNvCxnSpPr>
          <p:nvPr/>
        </p:nvCxnSpPr>
        <p:spPr>
          <a:xfrm flipH="1">
            <a:off x="6095999" y="3477282"/>
            <a:ext cx="1" cy="1345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E63A7419-A469-4551-906B-C4DE48551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18" y="4873677"/>
            <a:ext cx="943200" cy="943200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76A35B3-8B3E-4099-B58B-2459ECA65A8A}"/>
              </a:ext>
            </a:extLst>
          </p:cNvPr>
          <p:cNvSpPr txBox="1"/>
          <p:nvPr/>
        </p:nvSpPr>
        <p:spPr>
          <a:xfrm>
            <a:off x="4139847" y="5193362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03.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VISUALIZACIÓN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F24853A-A67C-4E95-B936-2DA63025336F}"/>
              </a:ext>
            </a:extLst>
          </p:cNvPr>
          <p:cNvSpPr txBox="1"/>
          <p:nvPr/>
        </p:nvSpPr>
        <p:spPr>
          <a:xfrm>
            <a:off x="6747758" y="2681108"/>
            <a:ext cx="694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02.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WRANGLING</a:t>
            </a:r>
          </a:p>
          <a:p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	DATA CLEANING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83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8D4CAA-4542-4A79-A1B1-18A55D16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00686" y="-3139642"/>
            <a:ext cx="15731811" cy="1038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04.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HIPÓTESIS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6ECBC9-3312-443D-9F37-20B36E5D1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4" y="2517227"/>
            <a:ext cx="823841" cy="8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5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8D4CAA-4542-4A79-A1B1-18A55D16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06225" y="-3153624"/>
            <a:ext cx="15731811" cy="1040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04.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HIPÓTESIS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6747758" y="268110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67" y="2517227"/>
            <a:ext cx="805314" cy="8053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6ECBC9-3312-443D-9F37-20B36E5D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4" y="2517227"/>
            <a:ext cx="823841" cy="823841"/>
          </a:xfrm>
          <a:prstGeom prst="rect">
            <a:avLst/>
          </a:prstGeom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35C8EDB-3688-4847-82EA-889B4F91E8C9}"/>
              </a:ext>
            </a:extLst>
          </p:cNvPr>
          <p:cNvCxnSpPr>
            <a:cxnSpLocks/>
          </p:cNvCxnSpPr>
          <p:nvPr/>
        </p:nvCxnSpPr>
        <p:spPr>
          <a:xfrm>
            <a:off x="4495800" y="3110973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24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8D4CAA-4542-4A79-A1B1-18A55D16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33621" y="-3222792"/>
            <a:ext cx="15731811" cy="1048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6" y="1194207"/>
            <a:ext cx="805314" cy="805314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DCA7A9C-2632-43A6-B9BB-07982B461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40" y="3001634"/>
            <a:ext cx="427366" cy="42736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GET DUMMIES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3483C6C-AEF1-4653-8B45-E2C6B3C5ED0A}"/>
              </a:ext>
            </a:extLst>
          </p:cNvPr>
          <p:cNvSpPr txBox="1"/>
          <p:nvPr/>
        </p:nvSpPr>
        <p:spPr>
          <a:xfrm>
            <a:off x="2603924" y="3506724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3 COLUMNAS PRINCIPALES</a:t>
            </a:r>
          </a:p>
        </p:txBody>
      </p:sp>
    </p:spTree>
    <p:extLst>
      <p:ext uri="{BB962C8B-B14F-4D97-AF65-F5344CB8AC3E}">
        <p14:creationId xmlns:p14="http://schemas.microsoft.com/office/powerpoint/2010/main" val="218882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8D4CAA-4542-4A79-A1B1-18A55D16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33621" y="-3222792"/>
            <a:ext cx="15731811" cy="1048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6" y="1194207"/>
            <a:ext cx="805314" cy="805314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DCA7A9C-2632-43A6-B9BB-07982B461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40" y="3001634"/>
            <a:ext cx="427366" cy="42736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GET DUMMIES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3483C6C-AEF1-4653-8B45-E2C6B3C5ED0A}"/>
              </a:ext>
            </a:extLst>
          </p:cNvPr>
          <p:cNvSpPr txBox="1"/>
          <p:nvPr/>
        </p:nvSpPr>
        <p:spPr>
          <a:xfrm>
            <a:off x="2603924" y="3506724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3 COLUMNAS PRINCIPALES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EDCA01C-2F4A-42BC-AFD9-48BFE95FA595}"/>
              </a:ext>
            </a:extLst>
          </p:cNvPr>
          <p:cNvCxnSpPr>
            <a:cxnSpLocks/>
          </p:cNvCxnSpPr>
          <p:nvPr/>
        </p:nvCxnSpPr>
        <p:spPr>
          <a:xfrm flipH="1">
            <a:off x="3866004" y="3923003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418531D-2DA3-4729-BB82-969189FC17ED}"/>
              </a:ext>
            </a:extLst>
          </p:cNvPr>
          <p:cNvSpPr txBox="1"/>
          <p:nvPr/>
        </p:nvSpPr>
        <p:spPr>
          <a:xfrm>
            <a:off x="2603924" y="4428093"/>
            <a:ext cx="3613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SACAMOS UN JSON CON LA POSICIÓN EN LA QUE SE ENCUENTRA CADA VARIABLE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49BAD7E-A9E7-4986-BE26-E8E8CF32F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90" y="4479959"/>
            <a:ext cx="731668" cy="7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7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719772" y="-3591051"/>
            <a:ext cx="15731811" cy="13376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6" y="1194207"/>
            <a:ext cx="805314" cy="805314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DCA7A9C-2632-43A6-B9BB-07982B46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40" y="3001634"/>
            <a:ext cx="427366" cy="42736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GET DUMMIES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3483C6C-AEF1-4653-8B45-E2C6B3C5ED0A}"/>
              </a:ext>
            </a:extLst>
          </p:cNvPr>
          <p:cNvSpPr txBox="1"/>
          <p:nvPr/>
        </p:nvSpPr>
        <p:spPr>
          <a:xfrm>
            <a:off x="2603924" y="3506724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3 COLUMNAS PRINCIPALES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EDCA01C-2F4A-42BC-AFD9-48BFE95FA595}"/>
              </a:ext>
            </a:extLst>
          </p:cNvPr>
          <p:cNvCxnSpPr>
            <a:cxnSpLocks/>
          </p:cNvCxnSpPr>
          <p:nvPr/>
        </p:nvCxnSpPr>
        <p:spPr>
          <a:xfrm flipH="1">
            <a:off x="3866004" y="3923003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418531D-2DA3-4729-BB82-969189FC17ED}"/>
              </a:ext>
            </a:extLst>
          </p:cNvPr>
          <p:cNvSpPr txBox="1"/>
          <p:nvPr/>
        </p:nvSpPr>
        <p:spPr>
          <a:xfrm>
            <a:off x="2603924" y="4428093"/>
            <a:ext cx="3613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SACAMOS UN JSON CON LA POSICIÓN EN LA QUE SE ENCUENTRA CADA VARIABLE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08E79A8-A1EF-4C36-A6F4-036C26CAE443}"/>
              </a:ext>
            </a:extLst>
          </p:cNvPr>
          <p:cNvCxnSpPr/>
          <p:nvPr/>
        </p:nvCxnSpPr>
        <p:spPr>
          <a:xfrm>
            <a:off x="7708392" y="3310128"/>
            <a:ext cx="0" cy="277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C268852-6308-4AF8-B86E-4A8CA8F96C5B}"/>
              </a:ext>
            </a:extLst>
          </p:cNvPr>
          <p:cNvCxnSpPr/>
          <p:nvPr/>
        </p:nvCxnSpPr>
        <p:spPr>
          <a:xfrm>
            <a:off x="8686800" y="3310128"/>
            <a:ext cx="0" cy="277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0A9384F-A565-4C74-B1A4-0CCF42F783E2}"/>
              </a:ext>
            </a:extLst>
          </p:cNvPr>
          <p:cNvCxnSpPr/>
          <p:nvPr/>
        </p:nvCxnSpPr>
        <p:spPr>
          <a:xfrm>
            <a:off x="9665208" y="3310128"/>
            <a:ext cx="0" cy="277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8545D23-0983-4FDD-8FDB-B5C3A8269662}"/>
              </a:ext>
            </a:extLst>
          </p:cNvPr>
          <p:cNvCxnSpPr/>
          <p:nvPr/>
        </p:nvCxnSpPr>
        <p:spPr>
          <a:xfrm>
            <a:off x="10643616" y="3310128"/>
            <a:ext cx="0" cy="277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B878BFA-0049-4D37-B27F-7707B1339530}"/>
              </a:ext>
            </a:extLst>
          </p:cNvPr>
          <p:cNvCxnSpPr>
            <a:cxnSpLocks/>
          </p:cNvCxnSpPr>
          <p:nvPr/>
        </p:nvCxnSpPr>
        <p:spPr>
          <a:xfrm>
            <a:off x="6568821" y="3901667"/>
            <a:ext cx="40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03CA3E7F-F80B-4840-AC1C-2E0D599B3E8B}"/>
              </a:ext>
            </a:extLst>
          </p:cNvPr>
          <p:cNvCxnSpPr>
            <a:cxnSpLocks/>
          </p:cNvCxnSpPr>
          <p:nvPr/>
        </p:nvCxnSpPr>
        <p:spPr>
          <a:xfrm>
            <a:off x="6565392" y="4628539"/>
            <a:ext cx="40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822571-A0CC-4FB0-B8E7-844E54C01DD6}"/>
              </a:ext>
            </a:extLst>
          </p:cNvPr>
          <p:cNvCxnSpPr>
            <a:cxnSpLocks/>
          </p:cNvCxnSpPr>
          <p:nvPr/>
        </p:nvCxnSpPr>
        <p:spPr>
          <a:xfrm>
            <a:off x="6565392" y="5355411"/>
            <a:ext cx="40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D5125B8-6501-4645-B6A9-5E4D3C3059CC}"/>
              </a:ext>
            </a:extLst>
          </p:cNvPr>
          <p:cNvCxnSpPr>
            <a:cxnSpLocks/>
          </p:cNvCxnSpPr>
          <p:nvPr/>
        </p:nvCxnSpPr>
        <p:spPr>
          <a:xfrm>
            <a:off x="6565392" y="6082284"/>
            <a:ext cx="40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BF8CD77-8752-4378-B19E-F6E1EA8CC83F}"/>
              </a:ext>
            </a:extLst>
          </p:cNvPr>
          <p:cNvSpPr txBox="1"/>
          <p:nvPr/>
        </p:nvSpPr>
        <p:spPr>
          <a:xfrm>
            <a:off x="6755544" y="4129061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VERDE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145F529-57C3-4C49-9797-260AA2CB8F92}"/>
              </a:ext>
            </a:extLst>
          </p:cNvPr>
          <p:cNvSpPr txBox="1"/>
          <p:nvPr/>
        </p:nvSpPr>
        <p:spPr>
          <a:xfrm>
            <a:off x="6791185" y="4837178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AZUL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87B8AD2-A073-4757-AFC4-87FCB15D594E}"/>
              </a:ext>
            </a:extLst>
          </p:cNvPr>
          <p:cNvSpPr txBox="1"/>
          <p:nvPr/>
        </p:nvSpPr>
        <p:spPr>
          <a:xfrm>
            <a:off x="6762530" y="5538979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ROJO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9A28C37-A806-4027-9087-C80492D86395}"/>
              </a:ext>
            </a:extLst>
          </p:cNvPr>
          <p:cNvSpPr txBox="1"/>
          <p:nvPr/>
        </p:nvSpPr>
        <p:spPr>
          <a:xfrm>
            <a:off x="7779675" y="4129061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3B6130C-9AAD-431F-89B1-C8DEAD41C82C}"/>
              </a:ext>
            </a:extLst>
          </p:cNvPr>
          <p:cNvSpPr txBox="1"/>
          <p:nvPr/>
        </p:nvSpPr>
        <p:spPr>
          <a:xfrm>
            <a:off x="8758082" y="4120708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AF5A756-AB1C-4606-BFDC-C4E9057C1623}"/>
              </a:ext>
            </a:extLst>
          </p:cNvPr>
          <p:cNvSpPr txBox="1"/>
          <p:nvPr/>
        </p:nvSpPr>
        <p:spPr>
          <a:xfrm>
            <a:off x="9728142" y="4129061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3E8DEA0-D9EC-4EC4-B8D6-E8C0566AFA49}"/>
              </a:ext>
            </a:extLst>
          </p:cNvPr>
          <p:cNvSpPr txBox="1"/>
          <p:nvPr/>
        </p:nvSpPr>
        <p:spPr>
          <a:xfrm>
            <a:off x="7796268" y="4866787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3938161-F2C7-4F08-B78A-8378A8D33C44}"/>
              </a:ext>
            </a:extLst>
          </p:cNvPr>
          <p:cNvSpPr txBox="1"/>
          <p:nvPr/>
        </p:nvSpPr>
        <p:spPr>
          <a:xfrm>
            <a:off x="8774675" y="4858434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9EA9384-7514-4FCA-BE38-D52E3ADDF871}"/>
              </a:ext>
            </a:extLst>
          </p:cNvPr>
          <p:cNvSpPr txBox="1"/>
          <p:nvPr/>
        </p:nvSpPr>
        <p:spPr>
          <a:xfrm>
            <a:off x="9744735" y="4866787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178C550-AB21-4080-8971-13A9190184B1}"/>
              </a:ext>
            </a:extLst>
          </p:cNvPr>
          <p:cNvSpPr txBox="1"/>
          <p:nvPr/>
        </p:nvSpPr>
        <p:spPr>
          <a:xfrm>
            <a:off x="7790045" y="5543444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A32821-938E-4B23-8311-822BDDC195A1}"/>
              </a:ext>
            </a:extLst>
          </p:cNvPr>
          <p:cNvSpPr txBox="1"/>
          <p:nvPr/>
        </p:nvSpPr>
        <p:spPr>
          <a:xfrm>
            <a:off x="8768452" y="5535091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C06D65E-64C3-4ABF-9D8C-D11FC15DE04C}"/>
              </a:ext>
            </a:extLst>
          </p:cNvPr>
          <p:cNvSpPr txBox="1"/>
          <p:nvPr/>
        </p:nvSpPr>
        <p:spPr>
          <a:xfrm>
            <a:off x="9738512" y="5543444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55EB25-B26C-4AE1-BDBB-098AA32093EE}"/>
              </a:ext>
            </a:extLst>
          </p:cNvPr>
          <p:cNvSpPr txBox="1"/>
          <p:nvPr/>
        </p:nvSpPr>
        <p:spPr>
          <a:xfrm>
            <a:off x="2657539" y="5978743"/>
            <a:ext cx="694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TOTAL = 621 COLUMNAS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23E36C3-B092-4F13-900D-83C91FF32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90" y="4479959"/>
            <a:ext cx="731668" cy="7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4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B7D9C1A8-050C-4ED3-AB3D-0CA44276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6" y="1194207"/>
            <a:ext cx="805314" cy="805314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DEFININIMOS X e Y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F4305724-D4F3-4102-8F4E-F0400156F8A9}"/>
              </a:ext>
            </a:extLst>
          </p:cNvPr>
          <p:cNvCxnSpPr>
            <a:cxnSpLocks/>
          </p:cNvCxnSpPr>
          <p:nvPr/>
        </p:nvCxnSpPr>
        <p:spPr>
          <a:xfrm flipH="1">
            <a:off x="1397124" y="3710421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D935A6C-D7EE-4ADC-819F-5C603A294083}"/>
              </a:ext>
            </a:extLst>
          </p:cNvPr>
          <p:cNvSpPr txBox="1"/>
          <p:nvPr/>
        </p:nvSpPr>
        <p:spPr>
          <a:xfrm>
            <a:off x="1866457" y="4335260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PCA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17171C13-CEAD-4C5C-90D7-F131BC1DF256}"/>
              </a:ext>
            </a:extLst>
          </p:cNvPr>
          <p:cNvCxnSpPr>
            <a:cxnSpLocks/>
          </p:cNvCxnSpPr>
          <p:nvPr/>
        </p:nvCxnSpPr>
        <p:spPr>
          <a:xfrm flipH="1">
            <a:off x="1397124" y="5144872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E220EB4-4EF7-43A0-BA26-ACC0D28C4C79}"/>
              </a:ext>
            </a:extLst>
          </p:cNvPr>
          <p:cNvSpPr txBox="1"/>
          <p:nvPr/>
        </p:nvSpPr>
        <p:spPr>
          <a:xfrm>
            <a:off x="1866457" y="5769711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ENTRENAMOS EL MODELO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CB04DA-A5F6-42AF-90ED-3DD6DA6C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17" y="4382670"/>
            <a:ext cx="428400" cy="428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F1BE15-3102-4E9E-9FBC-7692B145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17" y="5808817"/>
            <a:ext cx="428400" cy="428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203B37-A559-479D-BF00-EF93946AA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23" y="3049044"/>
            <a:ext cx="428400" cy="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2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B7D9C1A8-050C-4ED3-AB3D-0CA44276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DEAD4-FA69-422B-A487-2A65E77D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5" y="1273798"/>
            <a:ext cx="8064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B7D9C1A8-050C-4ED3-AB3D-0CA44276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3 DESPLEGABLES DE OPCIONES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DEAD4-FA69-422B-A487-2A65E77D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5" y="1273798"/>
            <a:ext cx="806400" cy="806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38E942-8BB5-4F77-A98C-52D9C4116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4" y="3001634"/>
            <a:ext cx="586800" cy="5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3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0F7F672A-07B6-4427-A9D7-74800284F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3 DESPLEGABLES DE OPCIONES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3F3A97-4D41-4A8A-93EA-7B835A87E9EC}"/>
              </a:ext>
            </a:extLst>
          </p:cNvPr>
          <p:cNvSpPr txBox="1"/>
          <p:nvPr/>
        </p:nvSpPr>
        <p:spPr>
          <a:xfrm>
            <a:off x="2670820" y="3479834"/>
            <a:ext cx="4772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CUANDO ELIGE UNA OPCIÓN:</a:t>
            </a:r>
          </a:p>
          <a:p>
            <a:endParaRPr lang="es-ES" sz="1600" b="1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     - COMPARA ESA OPCIÓN CON EL JSON</a:t>
            </a:r>
          </a:p>
          <a:p>
            <a:endParaRPr lang="es-ES" sz="1600" b="1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endParaRPr lang="es-ES" sz="1600" b="1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     - LO GUARDA EN UN ARRAY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DEAD4-FA69-422B-A487-2A65E77D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5" y="1273798"/>
            <a:ext cx="806400" cy="806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38E942-8BB5-4F77-A98C-52D9C4116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4" y="3001634"/>
            <a:ext cx="586800" cy="5868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1C4C48D-8963-4E83-9D6A-F8D78EA72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56" y="3743134"/>
            <a:ext cx="522000" cy="5220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9AE9892-215A-4206-B0D8-9566E9499B9B}"/>
              </a:ext>
            </a:extLst>
          </p:cNvPr>
          <p:cNvSpPr txBox="1"/>
          <p:nvPr/>
        </p:nvSpPr>
        <p:spPr>
          <a:xfrm>
            <a:off x="7600330" y="3903306"/>
            <a:ext cx="694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VS.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B8D4C84-BBE3-4A99-B425-CEC5A9DAA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973" y="3726204"/>
            <a:ext cx="523220" cy="52322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D6022FC-3ADA-496F-8122-2D7FED215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89" y="4460514"/>
            <a:ext cx="585622" cy="5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C44A222-B489-48F7-A0FA-0D268B3A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/>
          <a:stretch/>
        </p:blipFill>
        <p:spPr>
          <a:xfrm>
            <a:off x="0" y="0"/>
            <a:ext cx="5706762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EB5FCAF-5408-44B3-88BB-97A3479F1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/>
          <a:stretch/>
        </p:blipFill>
        <p:spPr>
          <a:xfrm>
            <a:off x="6552367" y="0"/>
            <a:ext cx="5706762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645214" y="3075057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7916211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7786611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2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B7D9C1A8-050C-4ED3-AB3D-0CA44276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ARRAY DEFINITIVO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DEAD4-FA69-422B-A487-2A65E77D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5" y="1273798"/>
            <a:ext cx="806400" cy="8064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D6022FC-3ADA-496F-8122-2D7FED215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4" y="2939232"/>
            <a:ext cx="585622" cy="585622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3351BE1-8AFA-46E2-B1D0-6EC892ED1806}"/>
              </a:ext>
            </a:extLst>
          </p:cNvPr>
          <p:cNvCxnSpPr>
            <a:cxnSpLocks/>
          </p:cNvCxnSpPr>
          <p:nvPr/>
        </p:nvCxnSpPr>
        <p:spPr>
          <a:xfrm flipH="1">
            <a:off x="1397124" y="3710421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4B887C4-55F0-4911-8B90-4334F6ACBA07}"/>
              </a:ext>
            </a:extLst>
          </p:cNvPr>
          <p:cNvSpPr txBox="1"/>
          <p:nvPr/>
        </p:nvSpPr>
        <p:spPr>
          <a:xfrm>
            <a:off x="1866457" y="4335260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CARGA EL MODELO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F324E95-2039-416D-95AF-8B5F5CDFD2B5}"/>
              </a:ext>
            </a:extLst>
          </p:cNvPr>
          <p:cNvCxnSpPr>
            <a:cxnSpLocks/>
          </p:cNvCxnSpPr>
          <p:nvPr/>
        </p:nvCxnSpPr>
        <p:spPr>
          <a:xfrm flipH="1">
            <a:off x="1397124" y="5144872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6C00B1B-AC2D-4931-8C03-628C13B0AA0C}"/>
              </a:ext>
            </a:extLst>
          </p:cNvPr>
          <p:cNvSpPr txBox="1"/>
          <p:nvPr/>
        </p:nvSpPr>
        <p:spPr>
          <a:xfrm>
            <a:off x="1866457" y="5769711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PREDICCIÓN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1DB3F0-630A-4B90-97E7-E31511367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4" y="5737921"/>
            <a:ext cx="586800" cy="586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93081F-D3EB-480A-856D-F86DE1E06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4" y="4323353"/>
            <a:ext cx="586800" cy="5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815AA3-309B-4843-8D14-3A2F3D8B3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08" y="0"/>
            <a:ext cx="5773152" cy="86579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E7AED5-696B-47B9-A785-8C657A05A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29" y="-1775339"/>
            <a:ext cx="5773152" cy="865797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8682264" y="255364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8552664" y="270931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6378F8-BFD5-4D86-B102-5B8F0DDC5FE6}"/>
              </a:ext>
            </a:extLst>
          </p:cNvPr>
          <p:cNvSpPr txBox="1"/>
          <p:nvPr/>
        </p:nvSpPr>
        <p:spPr>
          <a:xfrm>
            <a:off x="3700334" y="3143266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ÚLTIMOS PASOS</a:t>
            </a:r>
          </a:p>
        </p:txBody>
      </p:sp>
    </p:spTree>
    <p:extLst>
      <p:ext uri="{BB962C8B-B14F-4D97-AF65-F5344CB8AC3E}">
        <p14:creationId xmlns:p14="http://schemas.microsoft.com/office/powerpoint/2010/main" val="254692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89891453-28CC-4982-B293-5AFB156DD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 b="380"/>
          <a:stretch/>
        </p:blipFill>
        <p:spPr>
          <a:xfrm>
            <a:off x="6167876" y="-31126"/>
            <a:ext cx="6024124" cy="68891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286544-2777-432E-B5C6-283B83CB7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31"/>
          <a:stretch/>
        </p:blipFill>
        <p:spPr>
          <a:xfrm>
            <a:off x="-126244" y="-31125"/>
            <a:ext cx="6024124" cy="688912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653032" y="-910426"/>
            <a:ext cx="14011739" cy="9372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1A2537F-7955-46A1-A6C1-918862E3913C}"/>
              </a:ext>
            </a:extLst>
          </p:cNvPr>
          <p:cNvSpPr txBox="1"/>
          <p:nvPr/>
        </p:nvSpPr>
        <p:spPr>
          <a:xfrm>
            <a:off x="1679945" y="2388934"/>
            <a:ext cx="3623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ÚLTIMOS </a:t>
            </a:r>
          </a:p>
          <a:p>
            <a:r>
              <a:rPr lang="es-ES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PASOS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B49B94C-514E-4A3B-B734-A131AF227978}"/>
              </a:ext>
            </a:extLst>
          </p:cNvPr>
          <p:cNvSpPr txBox="1"/>
          <p:nvPr/>
        </p:nvSpPr>
        <p:spPr>
          <a:xfrm>
            <a:off x="6135094" y="1673405"/>
            <a:ext cx="1926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FUTUROS PASOS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42DCABD-4C1E-4BE6-91DB-72A4D31621B3}"/>
              </a:ext>
            </a:extLst>
          </p:cNvPr>
          <p:cNvSpPr txBox="1"/>
          <p:nvPr/>
        </p:nvSpPr>
        <p:spPr>
          <a:xfrm>
            <a:off x="8708054" y="1673405"/>
            <a:ext cx="227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¿QUÉ MEJORARÍAS?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AE06FF7-4030-4262-BF9E-498CD8E7FDE4}"/>
              </a:ext>
            </a:extLst>
          </p:cNvPr>
          <p:cNvSpPr txBox="1"/>
          <p:nvPr/>
        </p:nvSpPr>
        <p:spPr>
          <a:xfrm>
            <a:off x="7276192" y="3972644"/>
            <a:ext cx="2309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CONCLUSIONES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F5A2D7C-69A2-460B-894F-DEFA4A68E084}"/>
              </a:ext>
            </a:extLst>
          </p:cNvPr>
          <p:cNvSpPr txBox="1"/>
          <p:nvPr/>
        </p:nvSpPr>
        <p:spPr>
          <a:xfrm>
            <a:off x="5872382" y="2068038"/>
            <a:ext cx="2616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 </a:t>
            </a:r>
            <a:r>
              <a:rPr lang="es-ES" sz="1600" dirty="0" err="1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engineer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, haciendo 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3 grupos 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sobre 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género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más vendidos, los intermedios y los que menos.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2E4ACA4-FCED-49E3-86C4-B3283D8FC1B3}"/>
              </a:ext>
            </a:extLst>
          </p:cNvPr>
          <p:cNvSpPr txBox="1"/>
          <p:nvPr/>
        </p:nvSpPr>
        <p:spPr>
          <a:xfrm>
            <a:off x="8635665" y="2068038"/>
            <a:ext cx="2352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Intentaría ponerlo en un 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entorno </a:t>
            </a:r>
            <a:r>
              <a:rPr lang="es-ES" sz="16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cloud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para poder acceder desde la nube.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FF21E38-7167-4713-AEC4-B6E867B47818}"/>
              </a:ext>
            </a:extLst>
          </p:cNvPr>
          <p:cNvSpPr txBox="1"/>
          <p:nvPr/>
        </p:nvSpPr>
        <p:spPr>
          <a:xfrm>
            <a:off x="7276192" y="4340123"/>
            <a:ext cx="2309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Hipótesis 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confirmada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.</a:t>
            </a:r>
          </a:p>
          <a:p>
            <a:pPr algn="ctr"/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-</a:t>
            </a:r>
          </a:p>
          <a:p>
            <a:pPr algn="ctr"/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La 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columna género 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tiene mucho </a:t>
            </a:r>
            <a:r>
              <a:rPr lang="es-ES" sz="1600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impacto</a:t>
            </a:r>
            <a:r>
              <a:rPr lang="es-ES" sz="16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para predecir el numero de ventas globales.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D4882CE-68F0-4C85-85D3-4FE7C62C9102}"/>
              </a:ext>
            </a:extLst>
          </p:cNvPr>
          <p:cNvSpPr txBox="1"/>
          <p:nvPr/>
        </p:nvSpPr>
        <p:spPr>
          <a:xfrm>
            <a:off x="1679945" y="3852361"/>
            <a:ext cx="3288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La última parte del trabajo se basa en definir los pasos a futuro y las conclusiones.</a:t>
            </a:r>
          </a:p>
        </p:txBody>
      </p:sp>
    </p:spTree>
    <p:extLst>
      <p:ext uri="{BB962C8B-B14F-4D97-AF65-F5344CB8AC3E}">
        <p14:creationId xmlns:p14="http://schemas.microsoft.com/office/powerpoint/2010/main" val="156001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99DC900-54F7-48C5-94D5-6F5FD431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" t="112" r="283" b="8217"/>
          <a:stretch/>
        </p:blipFill>
        <p:spPr>
          <a:xfrm>
            <a:off x="-49008" y="0"/>
            <a:ext cx="5878347" cy="71849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54C0D1-CAA3-4D91-BCC6-A83A43F0F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2" b="112"/>
          <a:stretch/>
        </p:blipFill>
        <p:spPr>
          <a:xfrm>
            <a:off x="6445516" y="8554"/>
            <a:ext cx="5746484" cy="684944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8682264" y="255364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8552664" y="270931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358C30-EC04-4591-8DA0-298509FD9B9E}"/>
              </a:ext>
            </a:extLst>
          </p:cNvPr>
          <p:cNvSpPr txBox="1"/>
          <p:nvPr/>
        </p:nvSpPr>
        <p:spPr>
          <a:xfrm>
            <a:off x="3700334" y="3143266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TIMING PIE CHART</a:t>
            </a:r>
          </a:p>
        </p:txBody>
      </p:sp>
    </p:spTree>
    <p:extLst>
      <p:ext uri="{BB962C8B-B14F-4D97-AF65-F5344CB8AC3E}">
        <p14:creationId xmlns:p14="http://schemas.microsoft.com/office/powerpoint/2010/main" val="407945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65BA042D-6887-4221-AEEC-F74343B62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83785" y="1941275"/>
            <a:ext cx="8148858" cy="54325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23A81E1-22F3-4AD4-96E3-7A58614B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3540" y="-38583"/>
            <a:ext cx="8148858" cy="543257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9018737" y="2743862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9191634" y="2600161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13113954" y="212772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13380654" y="212772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12827291" y="196443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589081" y="-1967429"/>
            <a:ext cx="15731811" cy="949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PIE CHART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FAE0B4-70C1-4D64-BE4C-07ABB847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66" y="1740044"/>
            <a:ext cx="4944494" cy="471355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3A6CB14B-D9E6-4A27-907F-1AB1405F92FE}"/>
              </a:ext>
            </a:extLst>
          </p:cNvPr>
          <p:cNvSpPr txBox="1"/>
          <p:nvPr/>
        </p:nvSpPr>
        <p:spPr>
          <a:xfrm>
            <a:off x="7858439" y="3612214"/>
            <a:ext cx="19850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Obtener Datos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64D5DB2-3FAA-4B11-AF54-B73688A12E40}"/>
              </a:ext>
            </a:extLst>
          </p:cNvPr>
          <p:cNvSpPr txBox="1"/>
          <p:nvPr/>
        </p:nvSpPr>
        <p:spPr>
          <a:xfrm>
            <a:off x="7523221" y="2731469"/>
            <a:ext cx="28800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Wranling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/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Mining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41543D7-8C6D-4CF0-8766-F4202DB6A4F1}"/>
              </a:ext>
            </a:extLst>
          </p:cNvPr>
          <p:cNvSpPr txBox="1"/>
          <p:nvPr/>
        </p:nvSpPr>
        <p:spPr>
          <a:xfrm>
            <a:off x="1360497" y="2591076"/>
            <a:ext cx="29132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Entrenamiento del modelo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0444D2D-0933-468D-A0CB-81E2720232B1}"/>
              </a:ext>
            </a:extLst>
          </p:cNvPr>
          <p:cNvSpPr txBox="1"/>
          <p:nvPr/>
        </p:nvSpPr>
        <p:spPr>
          <a:xfrm>
            <a:off x="6493068" y="1888474"/>
            <a:ext cx="16924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Visualización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6C5F319-C880-41B5-A6D1-1B75B2DBE895}"/>
              </a:ext>
            </a:extLst>
          </p:cNvPr>
          <p:cNvSpPr txBox="1"/>
          <p:nvPr/>
        </p:nvSpPr>
        <p:spPr>
          <a:xfrm>
            <a:off x="6089483" y="6019991"/>
            <a:ext cx="1072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3C95A78-38DA-4B74-8497-D63101038031}"/>
              </a:ext>
            </a:extLst>
          </p:cNvPr>
          <p:cNvSpPr txBox="1"/>
          <p:nvPr/>
        </p:nvSpPr>
        <p:spPr>
          <a:xfrm>
            <a:off x="6869401" y="3815168"/>
            <a:ext cx="573958" cy="253916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5.0%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8FC525-9ABE-4287-B425-9D7853D3B692}"/>
              </a:ext>
            </a:extLst>
          </p:cNvPr>
          <p:cNvSpPr txBox="1"/>
          <p:nvPr/>
        </p:nvSpPr>
        <p:spPr>
          <a:xfrm>
            <a:off x="6611534" y="3298768"/>
            <a:ext cx="573958" cy="25391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10.0%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8FE2F17-2B30-4C58-9FD6-ECC55EA9EF35}"/>
              </a:ext>
            </a:extLst>
          </p:cNvPr>
          <p:cNvSpPr txBox="1"/>
          <p:nvPr/>
        </p:nvSpPr>
        <p:spPr>
          <a:xfrm>
            <a:off x="5987732" y="2879235"/>
            <a:ext cx="573958" cy="253916"/>
          </a:xfrm>
          <a:prstGeom prst="rect">
            <a:avLst/>
          </a:prstGeom>
          <a:solidFill>
            <a:srgbClr val="62635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10.0%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6F45D23-4C85-4C07-A879-F8D79AA0D0B4}"/>
              </a:ext>
            </a:extLst>
          </p:cNvPr>
          <p:cNvSpPr txBox="1"/>
          <p:nvPr/>
        </p:nvSpPr>
        <p:spPr>
          <a:xfrm>
            <a:off x="4796280" y="3298768"/>
            <a:ext cx="573958" cy="253916"/>
          </a:xfrm>
          <a:prstGeom prst="rect">
            <a:avLst/>
          </a:prstGeom>
          <a:solidFill>
            <a:srgbClr val="86878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30.0%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445D503-1953-497E-8229-66F2CA4E48C1}"/>
              </a:ext>
            </a:extLst>
          </p:cNvPr>
          <p:cNvSpPr txBox="1"/>
          <p:nvPr/>
        </p:nvSpPr>
        <p:spPr>
          <a:xfrm>
            <a:off x="5806908" y="5082696"/>
            <a:ext cx="573958" cy="253916"/>
          </a:xfrm>
          <a:prstGeom prst="rect">
            <a:avLst/>
          </a:prstGeom>
          <a:solidFill>
            <a:srgbClr val="D6D6D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2C2C2C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45.0%</a:t>
            </a:r>
          </a:p>
        </p:txBody>
      </p:sp>
    </p:spTree>
    <p:extLst>
      <p:ext uri="{BB962C8B-B14F-4D97-AF65-F5344CB8AC3E}">
        <p14:creationId xmlns:p14="http://schemas.microsoft.com/office/powerpoint/2010/main" val="317529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E48F546-4B06-4AC2-B4D4-8A975C970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614734" y="3621631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4787631" y="3477930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8709951" y="300549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8976651" y="300549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8425401" y="300549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riángulo rectángulo 22">
            <a:extLst>
              <a:ext uri="{FF2B5EF4-FFF2-40B4-BE49-F238E27FC236}">
                <a16:creationId xmlns:a16="http://schemas.microsoft.com/office/drawing/2014/main" id="{CA9E91B3-4AA9-4BEB-A1B5-74C04656CD1F}"/>
              </a:ext>
            </a:extLst>
          </p:cNvPr>
          <p:cNvSpPr/>
          <p:nvPr/>
        </p:nvSpPr>
        <p:spPr>
          <a:xfrm flipH="1">
            <a:off x="11046992" y="5774869"/>
            <a:ext cx="1145008" cy="1083131"/>
          </a:xfrm>
          <a:prstGeom prst="rtTriangl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42C300-DEC1-4F48-B237-515AA3CA1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2"/>
          <a:stretch/>
        </p:blipFill>
        <p:spPr>
          <a:xfrm>
            <a:off x="-1" y="1"/>
            <a:ext cx="6364863" cy="68576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02D897-616C-483F-AE0B-45686B80C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2"/>
          <a:stretch/>
        </p:blipFill>
        <p:spPr>
          <a:xfrm>
            <a:off x="5843380" y="0"/>
            <a:ext cx="6364863" cy="685766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769906" y="-1743738"/>
            <a:ext cx="15731811" cy="949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¿QUÉ TENEMOS?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80611" y="2376795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01.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SET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6820288" y="2376795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02.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HIPÓTESIS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798EC0A-2F5D-47EC-B066-ABE42ED8292A}"/>
              </a:ext>
            </a:extLst>
          </p:cNvPr>
          <p:cNvSpPr txBox="1"/>
          <p:nvPr/>
        </p:nvSpPr>
        <p:spPr>
          <a:xfrm>
            <a:off x="1580612" y="3237789"/>
            <a:ext cx="36139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Tenemos un </a:t>
            </a:r>
            <a:r>
              <a:rPr lang="es-ES" sz="1600" b="1" dirty="0" err="1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dataset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con datos sobre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género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de videojuego, su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plataforma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de videojuego y su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desarrollador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. </a:t>
            </a:r>
          </a:p>
          <a:p>
            <a:endParaRPr lang="es-ES" sz="1600" b="1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También incluye las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ventas globales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, NUESTRO TARGET.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6C44302-E93B-44DB-9557-E1BB4CB2E98D}"/>
              </a:ext>
            </a:extLst>
          </p:cNvPr>
          <p:cNvSpPr txBox="1"/>
          <p:nvPr/>
        </p:nvSpPr>
        <p:spPr>
          <a:xfrm>
            <a:off x="6820287" y="3170153"/>
            <a:ext cx="3757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Creemos posible entrenar un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algoritmo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que obtenga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un MAE 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menor a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0.5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en base a una predicción de ventas sobre el tipo de videojuego.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241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94B041-FE41-4AF2-BD83-8E28E97CA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04"/>
          <a:stretch/>
        </p:blipFill>
        <p:spPr>
          <a:xfrm>
            <a:off x="-25523" y="0"/>
            <a:ext cx="5801483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CBA9349-4979-4C96-9311-D3C6C4B5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r="-97"/>
          <a:stretch/>
        </p:blipFill>
        <p:spPr>
          <a:xfrm>
            <a:off x="6096000" y="0"/>
            <a:ext cx="6147917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5390621" y="3075057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7916211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7786611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62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2623632" y="905772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ENTENDIENDO LOS DATOS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GÉNERO DE VIDEOJUEGOS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AEE14A1-C876-44B8-B1F4-91619D86B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77" y="2378960"/>
            <a:ext cx="6352045" cy="39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2623632" y="905772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ENTENDIENDO LOS DATOS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PLATAFORMA DE VIDEOJUEGOS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A953A4-36AF-4511-8368-7C263E1A8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91" y="2148840"/>
            <a:ext cx="4134617" cy="41346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159B9BF-40F1-47BD-B197-B8D95900A460}"/>
              </a:ext>
            </a:extLst>
          </p:cNvPr>
          <p:cNvSpPr txBox="1"/>
          <p:nvPr/>
        </p:nvSpPr>
        <p:spPr>
          <a:xfrm>
            <a:off x="7581429" y="3244334"/>
            <a:ext cx="6431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PS2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9B93F4-8728-466B-956C-A06685C6B1DD}"/>
              </a:ext>
            </a:extLst>
          </p:cNvPr>
          <p:cNvSpPr txBox="1"/>
          <p:nvPr/>
        </p:nvSpPr>
        <p:spPr>
          <a:xfrm>
            <a:off x="6645692" y="2244330"/>
            <a:ext cx="86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X360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609823-3CD3-43EE-9B9D-F0EBD657F47A}"/>
              </a:ext>
            </a:extLst>
          </p:cNvPr>
          <p:cNvSpPr txBox="1"/>
          <p:nvPr/>
        </p:nvSpPr>
        <p:spPr>
          <a:xfrm>
            <a:off x="4760122" y="2261322"/>
            <a:ext cx="86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PS3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8593E4-21E9-4841-98EC-EF7D9F968CD3}"/>
              </a:ext>
            </a:extLst>
          </p:cNvPr>
          <p:cNvSpPr txBox="1"/>
          <p:nvPr/>
        </p:nvSpPr>
        <p:spPr>
          <a:xfrm>
            <a:off x="3749041" y="3059668"/>
            <a:ext cx="86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Wii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2AD11F7-F26F-41EB-9E15-D19D4EB12BA8}"/>
              </a:ext>
            </a:extLst>
          </p:cNvPr>
          <p:cNvSpPr txBox="1"/>
          <p:nvPr/>
        </p:nvSpPr>
        <p:spPr>
          <a:xfrm>
            <a:off x="3536666" y="4155162"/>
            <a:ext cx="86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654684-DD4C-436B-BFEB-36350F8B8515}"/>
              </a:ext>
            </a:extLst>
          </p:cNvPr>
          <p:cNvSpPr txBox="1"/>
          <p:nvPr/>
        </p:nvSpPr>
        <p:spPr>
          <a:xfrm>
            <a:off x="6288078" y="5843754"/>
            <a:ext cx="1072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Others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BD715CC-8E6F-423B-806F-6D739C8A2FE7}"/>
              </a:ext>
            </a:extLst>
          </p:cNvPr>
          <p:cNvSpPr txBox="1"/>
          <p:nvPr/>
        </p:nvSpPr>
        <p:spPr>
          <a:xfrm>
            <a:off x="6645692" y="3693114"/>
            <a:ext cx="573958" cy="253916"/>
          </a:xfrm>
          <a:prstGeom prst="rect">
            <a:avLst/>
          </a:prstGeom>
          <a:solidFill>
            <a:srgbClr val="222220"/>
          </a:solidFill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14.1%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46991CF-7DBD-41FA-B21B-E57D04C5C3F4}"/>
              </a:ext>
            </a:extLst>
          </p:cNvPr>
          <p:cNvSpPr txBox="1"/>
          <p:nvPr/>
        </p:nvSpPr>
        <p:spPr>
          <a:xfrm>
            <a:off x="6218999" y="3117376"/>
            <a:ext cx="573958" cy="253916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11.0%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88F03C-D9C2-41B5-BB75-4D35C5B83A5D}"/>
              </a:ext>
            </a:extLst>
          </p:cNvPr>
          <p:cNvSpPr txBox="1"/>
          <p:nvPr/>
        </p:nvSpPr>
        <p:spPr>
          <a:xfrm>
            <a:off x="5505216" y="3114200"/>
            <a:ext cx="573958" cy="25391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10.7%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6C72523-42CF-49C9-A037-9F8893A3502B}"/>
              </a:ext>
            </a:extLst>
          </p:cNvPr>
          <p:cNvSpPr txBox="1"/>
          <p:nvPr/>
        </p:nvSpPr>
        <p:spPr>
          <a:xfrm>
            <a:off x="4931258" y="3579482"/>
            <a:ext cx="573958" cy="253916"/>
          </a:xfrm>
          <a:prstGeom prst="rect">
            <a:avLst/>
          </a:prstGeom>
          <a:solidFill>
            <a:srgbClr val="62635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10.4%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74FE4C5-8F6D-4DBD-9D2B-1917105F8B04}"/>
              </a:ext>
            </a:extLst>
          </p:cNvPr>
          <p:cNvSpPr txBox="1"/>
          <p:nvPr/>
        </p:nvSpPr>
        <p:spPr>
          <a:xfrm>
            <a:off x="4760122" y="4114664"/>
            <a:ext cx="573958" cy="253916"/>
          </a:xfrm>
          <a:prstGeom prst="rect">
            <a:avLst/>
          </a:prstGeom>
          <a:solidFill>
            <a:srgbClr val="86878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9.2%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F072FB-CE29-437F-BD83-3047A4CA2025}"/>
              </a:ext>
            </a:extLst>
          </p:cNvPr>
          <p:cNvSpPr txBox="1"/>
          <p:nvPr/>
        </p:nvSpPr>
        <p:spPr>
          <a:xfrm>
            <a:off x="5932020" y="5010924"/>
            <a:ext cx="573958" cy="253916"/>
          </a:xfrm>
          <a:prstGeom prst="rect">
            <a:avLst/>
          </a:prstGeom>
          <a:solidFill>
            <a:srgbClr val="D6D6D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2C2C2C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44.6%</a:t>
            </a:r>
          </a:p>
        </p:txBody>
      </p:sp>
    </p:spTree>
    <p:extLst>
      <p:ext uri="{BB962C8B-B14F-4D97-AF65-F5344CB8AC3E}">
        <p14:creationId xmlns:p14="http://schemas.microsoft.com/office/powerpoint/2010/main" val="31286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316E5C-C594-447C-B22D-BF24E0080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21" y="0"/>
            <a:ext cx="931075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3B82D74-CD40-4118-944C-061AEE895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2" r="-1"/>
          <a:stretch/>
        </p:blipFill>
        <p:spPr>
          <a:xfrm>
            <a:off x="5745480" y="0"/>
            <a:ext cx="651364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645214" y="3075057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PROCESO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7916211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7786611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387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6BA69356-E5C4-4032-9EE0-53875C8CF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553774" y="3971386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4726671" y="3827685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86489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89156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836444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678035" y="-3082456"/>
            <a:ext cx="15731811" cy="1031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01.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8CF5E4-2919-47B1-8B37-E426B7170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" y="2412393"/>
            <a:ext cx="942852" cy="9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3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69D70E9E-D4F8-44B3-B8D9-8BF3F410A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553774" y="3971386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4726671" y="3827685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86489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89156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836444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12681" y="-3169925"/>
            <a:ext cx="15731811" cy="10421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01.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6747758" y="2681108"/>
            <a:ext cx="694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02.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WRANGLING</a:t>
            </a:r>
          </a:p>
          <a:p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	DATA CLEANING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8CF5E4-2919-47B1-8B37-E426B7170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" y="2412393"/>
            <a:ext cx="942852" cy="942852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E1C6A80-C0B2-4FDA-9498-EA03D683F14D}"/>
              </a:ext>
            </a:extLst>
          </p:cNvPr>
          <p:cNvCxnSpPr/>
          <p:nvPr/>
        </p:nvCxnSpPr>
        <p:spPr>
          <a:xfrm>
            <a:off x="3794760" y="3080493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DE58313-36B0-42B7-B31D-475F7284E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77" y="2372248"/>
            <a:ext cx="943200" cy="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477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433</Words>
  <Application>Microsoft Office PowerPoint</Application>
  <PresentationFormat>Panorámica</PresentationFormat>
  <Paragraphs>137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Segoe UI Black</vt:lpstr>
      <vt:lpstr>Segoe UI Light</vt:lpstr>
      <vt:lpstr>Segoe UI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Cagigas</dc:creator>
  <cp:lastModifiedBy>María Cagigas</cp:lastModifiedBy>
  <cp:revision>35</cp:revision>
  <dcterms:created xsi:type="dcterms:W3CDTF">2021-03-15T14:40:05Z</dcterms:created>
  <dcterms:modified xsi:type="dcterms:W3CDTF">2021-03-16T19:18:11Z</dcterms:modified>
</cp:coreProperties>
</file>